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6768473d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6768473d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6768473d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6768473d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81ddc9a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81ddc9a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81ddc9a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81ddc9a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6c8b25c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6c8b25c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81ddc88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81ddc88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81ddc88d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81ddc88d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81ddc88d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81ddc88d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6c8b25c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6c8b25c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6c8b25ca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6c8b25ca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229da115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229da115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6c8b25ca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6c8b25ca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4199bd20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44199bd20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229da11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b229da11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229da1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229da1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4199bd20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4199bd20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673b1bad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673b1bad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4199bd20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44199bd20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673b1ba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673b1ba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673b1bad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673b1bad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6768473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6768473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https://powercybertestbed.ece.iastate.edu/</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PUSH ALL WORK TO GITLAB AND IN VM!!!!!1!!!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pic>
        <p:nvPicPr>
          <p:cNvPr id="109" name="Google Shape;109;p22"/>
          <p:cNvPicPr preferRelativeResize="0"/>
          <p:nvPr/>
        </p:nvPicPr>
        <p:blipFill>
          <a:blip r:embed="rId3">
            <a:alphaModFix/>
          </a:blip>
          <a:stretch>
            <a:fillRect/>
          </a:stretch>
        </p:blipFill>
        <p:spPr>
          <a:xfrm>
            <a:off x="0" y="1017725"/>
            <a:ext cx="4571999" cy="3135226"/>
          </a:xfrm>
          <a:prstGeom prst="rect">
            <a:avLst/>
          </a:prstGeom>
          <a:noFill/>
          <a:ln>
            <a:noFill/>
          </a:ln>
        </p:spPr>
      </p:pic>
      <p:pic>
        <p:nvPicPr>
          <p:cNvPr id="110" name="Google Shape;110;p22"/>
          <p:cNvPicPr preferRelativeResize="0"/>
          <p:nvPr/>
        </p:nvPicPr>
        <p:blipFill>
          <a:blip r:embed="rId4">
            <a:alphaModFix/>
          </a:blip>
          <a:stretch>
            <a:fillRect/>
          </a:stretch>
        </p:blipFill>
        <p:spPr>
          <a:xfrm>
            <a:off x="4572002" y="1017725"/>
            <a:ext cx="4571999" cy="3135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pic>
        <p:nvPicPr>
          <p:cNvPr id="116" name="Google Shape;116;p23"/>
          <p:cNvPicPr preferRelativeResize="0"/>
          <p:nvPr/>
        </p:nvPicPr>
        <p:blipFill>
          <a:blip r:embed="rId3">
            <a:alphaModFix/>
          </a:blip>
          <a:stretch>
            <a:fillRect/>
          </a:stretch>
        </p:blipFill>
        <p:spPr>
          <a:xfrm>
            <a:off x="0" y="1017725"/>
            <a:ext cx="8752292" cy="412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a:t>
            </a:r>
            <a:r>
              <a:rPr b="1" lang="en"/>
              <a:t>/Future Work </a:t>
            </a:r>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Got Wireshark installed on all Ubuntu VMs</a:t>
            </a:r>
            <a:endParaRPr/>
          </a:p>
          <a:p>
            <a:pPr indent="-317500" lvl="1" marL="914400" rtl="0" algn="l">
              <a:spcBef>
                <a:spcPts val="0"/>
              </a:spcBef>
              <a:spcAft>
                <a:spcPts val="0"/>
              </a:spcAft>
              <a:buSzPts val="1400"/>
              <a:buChar char="-"/>
            </a:pPr>
            <a:r>
              <a:rPr b="1" lang="en"/>
              <a:t>Future: Need to create network diagram to understand/create TCP/un-encrypted communication</a:t>
            </a:r>
            <a:endParaRPr b="1"/>
          </a:p>
          <a:p>
            <a:pPr indent="-342900" lvl="0" marL="457200" rtl="0" algn="l">
              <a:spcBef>
                <a:spcPts val="0"/>
              </a:spcBef>
              <a:spcAft>
                <a:spcPts val="0"/>
              </a:spcAft>
              <a:buSzPts val="1800"/>
              <a:buChar char="-"/>
            </a:pPr>
            <a:r>
              <a:rPr lang="en"/>
              <a:t>Created Wireframe for Kali attack website </a:t>
            </a:r>
            <a:endParaRPr/>
          </a:p>
          <a:p>
            <a:pPr indent="-342900" lvl="0" marL="457200" rtl="0" algn="l">
              <a:spcBef>
                <a:spcPts val="0"/>
              </a:spcBef>
              <a:spcAft>
                <a:spcPts val="0"/>
              </a:spcAft>
              <a:buSzPts val="1800"/>
              <a:buChar char="-"/>
            </a:pPr>
            <a:r>
              <a:rPr lang="en"/>
              <a:t>Continued Kali Attack Website build </a:t>
            </a:r>
            <a:endParaRPr/>
          </a:p>
          <a:p>
            <a:pPr indent="-317500" lvl="1" marL="914400" rtl="0" algn="l">
              <a:spcBef>
                <a:spcPts val="0"/>
              </a:spcBef>
              <a:spcAft>
                <a:spcPts val="0"/>
              </a:spcAft>
              <a:buSzPts val="1400"/>
              <a:buChar char="-"/>
            </a:pPr>
            <a:r>
              <a:rPr b="1" lang="en"/>
              <a:t>Create attacks to deploy on website </a:t>
            </a:r>
            <a:endParaRPr b="1"/>
          </a:p>
          <a:p>
            <a:pPr indent="-317500" lvl="1" marL="914400" rtl="0" algn="l">
              <a:spcBef>
                <a:spcPts val="0"/>
              </a:spcBef>
              <a:spcAft>
                <a:spcPts val="0"/>
              </a:spcAft>
              <a:buSzPts val="1400"/>
              <a:buChar char="-"/>
            </a:pPr>
            <a:r>
              <a:rPr b="1" lang="en"/>
              <a:t>Add css to the site</a:t>
            </a:r>
            <a:endParaRPr b="1"/>
          </a:p>
          <a:p>
            <a:pPr indent="-342900" lvl="0" marL="457200" rtl="0" algn="l">
              <a:spcBef>
                <a:spcPts val="0"/>
              </a:spcBef>
              <a:spcAft>
                <a:spcPts val="0"/>
              </a:spcAft>
              <a:buSzPts val="1800"/>
              <a:buChar char="-"/>
            </a:pPr>
            <a:r>
              <a:rPr b="1" lang="en"/>
              <a:t>Work with Tyler on specific attack wireframes </a:t>
            </a:r>
            <a:endParaRPr b="1"/>
          </a:p>
          <a:p>
            <a:pPr indent="-317500" lvl="1" marL="914400" rtl="0" algn="l">
              <a:spcBef>
                <a:spcPts val="0"/>
              </a:spcBef>
              <a:spcAft>
                <a:spcPts val="0"/>
              </a:spcAft>
              <a:buSzPts val="1400"/>
              <a:buChar char="-"/>
            </a:pPr>
            <a:r>
              <a:rPr b="1" lang="en"/>
              <a:t>Add wireframes to attack website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 </a:t>
            </a:r>
            <a:endParaRPr/>
          </a:p>
        </p:txBody>
      </p:sp>
      <p:pic>
        <p:nvPicPr>
          <p:cNvPr id="128" name="Google Shape;128;p25"/>
          <p:cNvPicPr preferRelativeResize="0"/>
          <p:nvPr/>
        </p:nvPicPr>
        <p:blipFill>
          <a:blip r:embed="rId3">
            <a:alphaModFix/>
          </a:blip>
          <a:stretch>
            <a:fillRect/>
          </a:stretch>
        </p:blipFill>
        <p:spPr>
          <a:xfrm>
            <a:off x="2661513" y="1017725"/>
            <a:ext cx="3820976" cy="382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a:t>
            </a:r>
            <a:r>
              <a:rPr lang="en"/>
              <a:t>- Work </a:t>
            </a:r>
            <a:endParaRPr/>
          </a:p>
        </p:txBody>
      </p:sp>
      <p:sp>
        <p:nvSpPr>
          <p:cNvPr id="134" name="Google Shape;134;p26"/>
          <p:cNvSpPr txBox="1"/>
          <p:nvPr/>
        </p:nvSpPr>
        <p:spPr>
          <a:xfrm>
            <a:off x="175450" y="1154275"/>
            <a:ext cx="8772600" cy="389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Helped Tommy with some Docker trouble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Found</a:t>
            </a:r>
            <a:r>
              <a:rPr lang="en" sz="1800">
                <a:solidFill>
                  <a:schemeClr val="dk2"/>
                </a:solidFill>
              </a:rPr>
              <a:t> a nifty new command: Docker run –rm -it $(docker build -q .)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Still working on getting HELICs to work in the Dockers :/</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Lots of Questions on this…</a:t>
            </a:r>
            <a:endParaRPr sz="1800">
              <a:solidFill>
                <a:schemeClr val="dk2"/>
              </a:solidFill>
            </a:endParaRPr>
          </a:p>
          <a:p>
            <a:pPr indent="-342900" lvl="2" marL="1371600" rtl="0" algn="l">
              <a:spcBef>
                <a:spcPts val="0"/>
              </a:spcBef>
              <a:spcAft>
                <a:spcPts val="0"/>
              </a:spcAft>
              <a:buClr>
                <a:schemeClr val="dk2"/>
              </a:buClr>
              <a:buSzPts val="1800"/>
              <a:buChar char="■"/>
            </a:pPr>
            <a:r>
              <a:rPr lang="en" sz="1800">
                <a:solidFill>
                  <a:schemeClr val="dk2"/>
                </a:solidFill>
              </a:rPr>
              <a:t>Maybe meet this week?</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40" name="Google Shape;14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Created a script that added a BESS component that activates during peak hours added to IEEE 13 bus </a:t>
            </a:r>
            <a:r>
              <a:rPr lang="en"/>
              <a:t>distribution on a single bus. Then will plot this single bus using matplotlib </a:t>
            </a:r>
            <a:endParaRPr/>
          </a:p>
          <a:p>
            <a:pPr indent="-317500" lvl="1" marL="914400" rtl="0" algn="l">
              <a:spcBef>
                <a:spcPts val="0"/>
              </a:spcBef>
              <a:spcAft>
                <a:spcPts val="0"/>
              </a:spcAft>
              <a:buSzPts val="1400"/>
              <a:buChar char="○"/>
            </a:pPr>
            <a:r>
              <a:rPr lang="en"/>
              <a:t>Cannot find the IEEE 13 bus location, may need to download master file and files that go with</a:t>
            </a:r>
            <a:endParaRPr/>
          </a:p>
          <a:p>
            <a:pPr indent="-317500" lvl="1" marL="914400" rtl="0" algn="l">
              <a:spcBef>
                <a:spcPts val="0"/>
              </a:spcBef>
              <a:spcAft>
                <a:spcPts val="0"/>
              </a:spcAft>
              <a:buSzPts val="1400"/>
              <a:buChar char="○"/>
            </a:pPr>
            <a:r>
              <a:rPr lang="en"/>
              <a:t>Have not attempted to run that code due to precious problem</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46" name="Google Shape;14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Created a python script to solve and run Santa Fe model</a:t>
            </a:r>
            <a:endParaRPr/>
          </a:p>
          <a:p>
            <a:pPr indent="-317500" lvl="1" marL="914400" rtl="0" algn="l">
              <a:spcBef>
                <a:spcPts val="0"/>
              </a:spcBef>
              <a:spcAft>
                <a:spcPts val="0"/>
              </a:spcAft>
              <a:buSzPts val="1400"/>
              <a:buChar char="○"/>
            </a:pPr>
            <a:r>
              <a:rPr lang="en"/>
              <a:t>Only was ran on windows last </a:t>
            </a:r>
            <a:r>
              <a:rPr lang="en"/>
              <a:t>semester</a:t>
            </a:r>
            <a:endParaRPr/>
          </a:p>
          <a:p>
            <a:pPr indent="-317500" lvl="1" marL="914400" rtl="0" algn="l">
              <a:spcBef>
                <a:spcPts val="0"/>
              </a:spcBef>
              <a:spcAft>
                <a:spcPts val="0"/>
              </a:spcAft>
              <a:buSzPts val="1400"/>
              <a:buChar char="○"/>
            </a:pPr>
            <a:r>
              <a:rPr lang="en"/>
              <a:t>Added a function that takes user input to select which buses output voltage to be plotted using matplotlib</a:t>
            </a:r>
            <a:endParaRPr/>
          </a:p>
          <a:p>
            <a:pPr indent="-317500" lvl="1" marL="914400" rtl="0" algn="l">
              <a:spcBef>
                <a:spcPts val="0"/>
              </a:spcBef>
              <a:spcAft>
                <a:spcPts val="0"/>
              </a:spcAft>
              <a:buSzPts val="1400"/>
              <a:buChar char="○"/>
            </a:pPr>
            <a:r>
              <a:rPr lang="en"/>
              <a:t>Returned error code shown below</a:t>
            </a:r>
            <a:endParaRPr/>
          </a:p>
          <a:p>
            <a:pPr indent="-317500" lvl="1" marL="914400" rtl="0" algn="l">
              <a:spcBef>
                <a:spcPts val="0"/>
              </a:spcBef>
              <a:spcAft>
                <a:spcPts val="0"/>
              </a:spcAft>
              <a:buSzPts val="1400"/>
              <a:buChar char="○"/>
            </a:pPr>
            <a:r>
              <a:rPr lang="en"/>
              <a:t>Code on VM</a:t>
            </a:r>
            <a:endParaRPr/>
          </a:p>
          <a:p>
            <a:pPr indent="0" lvl="0" marL="457200" rtl="0" algn="l">
              <a:spcBef>
                <a:spcPts val="1200"/>
              </a:spcBef>
              <a:spcAft>
                <a:spcPts val="1200"/>
              </a:spcAft>
              <a:buNone/>
            </a:pPr>
            <a:r>
              <a:t/>
            </a:r>
            <a:endParaRPr/>
          </a:p>
        </p:txBody>
      </p:sp>
      <p:pic>
        <p:nvPicPr>
          <p:cNvPr id="147" name="Google Shape;147;p28"/>
          <p:cNvPicPr preferRelativeResize="0"/>
          <p:nvPr/>
        </p:nvPicPr>
        <p:blipFill>
          <a:blip r:embed="rId3">
            <a:alphaModFix/>
          </a:blip>
          <a:stretch>
            <a:fillRect/>
          </a:stretch>
        </p:blipFill>
        <p:spPr>
          <a:xfrm>
            <a:off x="36175" y="3942450"/>
            <a:ext cx="9144000" cy="1201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Future Plans</a:t>
            </a:r>
            <a:endParaRPr/>
          </a:p>
        </p:txBody>
      </p:sp>
      <p:sp>
        <p:nvSpPr>
          <p:cNvPr id="153" name="Google Shape;15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 with attack team to discuss how we will show impacts of attacks on grid</a:t>
            </a:r>
            <a:endParaRPr/>
          </a:p>
          <a:p>
            <a:pPr indent="-342900" lvl="0" marL="457200" rtl="0" algn="l">
              <a:spcBef>
                <a:spcPts val="0"/>
              </a:spcBef>
              <a:spcAft>
                <a:spcPts val="0"/>
              </a:spcAft>
              <a:buSzPts val="1800"/>
              <a:buChar char="●"/>
            </a:pPr>
            <a:r>
              <a:rPr lang="en"/>
              <a:t>Begin to use the newly </a:t>
            </a:r>
            <a:r>
              <a:rPr lang="en"/>
              <a:t>created function</a:t>
            </a:r>
            <a:r>
              <a:rPr lang="en"/>
              <a:t> to explore the busses on santa fe model and find areas to add new loads (such as EV’s and BESS)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59" name="Google Shape;15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Explored the fundamental default example from HELICS github</a:t>
            </a:r>
            <a:endParaRPr/>
          </a:p>
          <a:p>
            <a:pPr indent="-317500" lvl="1" marL="914400" rtl="0" algn="l">
              <a:spcBef>
                <a:spcPts val="0"/>
              </a:spcBef>
              <a:spcAft>
                <a:spcPts val="0"/>
              </a:spcAft>
              <a:buSzPts val="1400"/>
              <a:buChar char="○"/>
            </a:pPr>
            <a:r>
              <a:rPr lang="en"/>
              <a:t>Creates co-simulation between a charger federate and a battery federate</a:t>
            </a:r>
            <a:endParaRPr/>
          </a:p>
          <a:p>
            <a:pPr indent="-317500" lvl="1" marL="914400" rtl="0" algn="l">
              <a:spcBef>
                <a:spcPts val="0"/>
              </a:spcBef>
              <a:spcAft>
                <a:spcPts val="0"/>
              </a:spcAft>
              <a:buSzPts val="1400"/>
              <a:buChar char="○"/>
            </a:pPr>
            <a:r>
              <a:rPr lang="en"/>
              <a:t>The co-simulation between federates </a:t>
            </a:r>
            <a:r>
              <a:rPr lang="en"/>
              <a:t>transfers</a:t>
            </a:r>
            <a:r>
              <a:rPr lang="en"/>
              <a:t> EV_current from the charger to the battery based on it’s SOC</a:t>
            </a:r>
            <a:endParaRPr/>
          </a:p>
          <a:p>
            <a:pPr indent="-342900" lvl="0" marL="457200" rtl="0" algn="l">
              <a:spcBef>
                <a:spcPts val="0"/>
              </a:spcBef>
              <a:spcAft>
                <a:spcPts val="0"/>
              </a:spcAft>
              <a:buSzPts val="1800"/>
              <a:buChar char="●"/>
            </a:pPr>
            <a:r>
              <a:rPr lang="en"/>
              <a:t>When running, I was not able to get an output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Was able to create a charger.py and battery.py based on the </a:t>
            </a:r>
            <a:r>
              <a:rPr lang="en"/>
              <a:t>example provided by HELICS</a:t>
            </a:r>
            <a:endParaRPr/>
          </a:p>
        </p:txBody>
      </p:sp>
      <p:pic>
        <p:nvPicPr>
          <p:cNvPr id="160" name="Google Shape;160;p30"/>
          <p:cNvPicPr preferRelativeResize="0"/>
          <p:nvPr/>
        </p:nvPicPr>
        <p:blipFill>
          <a:blip r:embed="rId3">
            <a:alphaModFix/>
          </a:blip>
          <a:stretch>
            <a:fillRect/>
          </a:stretch>
        </p:blipFill>
        <p:spPr>
          <a:xfrm>
            <a:off x="507450" y="2630876"/>
            <a:ext cx="8129101" cy="100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66" name="Google Shape;16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Was also able to create configuration JSON files for the charger and battery</a:t>
            </a:r>
            <a:endParaRPr/>
          </a:p>
          <a:p>
            <a:pPr indent="-342900" lvl="0" marL="457200" rtl="0" algn="l">
              <a:spcBef>
                <a:spcPts val="0"/>
              </a:spcBef>
              <a:spcAft>
                <a:spcPts val="0"/>
              </a:spcAft>
              <a:buSzPts val="1800"/>
              <a:buChar char="●"/>
            </a:pPr>
            <a:r>
              <a:rPr lang="en"/>
              <a:t>Do these names need to match was it called in the code? Updated the code with file names that I saved them as and still cannot run.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67" name="Google Shape;167;p31"/>
          <p:cNvPicPr preferRelativeResize="0"/>
          <p:nvPr/>
        </p:nvPicPr>
        <p:blipFill>
          <a:blip r:embed="rId3">
            <a:alphaModFix/>
          </a:blip>
          <a:stretch>
            <a:fillRect/>
          </a:stretch>
        </p:blipFill>
        <p:spPr>
          <a:xfrm>
            <a:off x="547875" y="2223913"/>
            <a:ext cx="8048251" cy="69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3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73" name="Google Shape;17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Experiencing issues trying to run the runner.json file provided in the example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Does this need to show the entire file path? (tried but did not work, may have used incorrect syntax)</a:t>
            </a:r>
            <a:endParaRPr/>
          </a:p>
          <a:p>
            <a:pPr indent="-342900" lvl="0" marL="457200" rtl="0" algn="l">
              <a:spcBef>
                <a:spcPts val="0"/>
              </a:spcBef>
              <a:spcAft>
                <a:spcPts val="0"/>
              </a:spcAft>
              <a:buSzPts val="1800"/>
              <a:buChar char="●"/>
            </a:pPr>
            <a:r>
              <a:rPr lang="en"/>
              <a:t>Need help with the “</a:t>
            </a:r>
            <a:r>
              <a:rPr lang="en"/>
              <a:t>--path=” function in the command window</a:t>
            </a:r>
            <a:endParaRPr/>
          </a:p>
          <a:p>
            <a:pPr indent="-342900" lvl="0" marL="457200" rtl="0" algn="l">
              <a:spcBef>
                <a:spcPts val="0"/>
              </a:spcBef>
              <a:spcAft>
                <a:spcPts val="0"/>
              </a:spcAft>
              <a:buSzPts val="1800"/>
              <a:buChar char="●"/>
            </a:pPr>
            <a:r>
              <a:rPr lang="en"/>
              <a:t>Once this is solved, simulation should run</a:t>
            </a:r>
            <a:endParaRPr/>
          </a:p>
        </p:txBody>
      </p:sp>
      <p:pic>
        <p:nvPicPr>
          <p:cNvPr id="174" name="Google Shape;174;p32"/>
          <p:cNvPicPr preferRelativeResize="0"/>
          <p:nvPr/>
        </p:nvPicPr>
        <p:blipFill>
          <a:blip r:embed="rId3">
            <a:alphaModFix/>
          </a:blip>
          <a:stretch>
            <a:fillRect/>
          </a:stretch>
        </p:blipFill>
        <p:spPr>
          <a:xfrm>
            <a:off x="781050" y="1567188"/>
            <a:ext cx="7581900" cy="1743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a:t>
            </a:r>
            <a:r>
              <a:rPr lang="en"/>
              <a:t>Week's</a:t>
            </a:r>
            <a:r>
              <a:rPr lang="en"/>
              <a:t> Plan</a:t>
            </a:r>
            <a:endParaRPr/>
          </a:p>
        </p:txBody>
      </p:sp>
      <p:sp>
        <p:nvSpPr>
          <p:cNvPr id="180" name="Google Shape;18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Minutes</a:t>
            </a:r>
            <a:endParaRPr/>
          </a:p>
        </p:txBody>
      </p:sp>
      <p:sp>
        <p:nvSpPr>
          <p:cNvPr id="186" name="Google Shape;18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Who are Present Today</a:t>
            </a:r>
            <a:endParaRPr/>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Justin, Zach, Tyler, Matt, Tommy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Work</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Tasks worked on from last week:</a:t>
            </a:r>
            <a:endParaRPr/>
          </a:p>
          <a:p>
            <a:pPr indent="-342900" lvl="0" marL="457200" rtl="0" algn="l">
              <a:spcBef>
                <a:spcPts val="1200"/>
              </a:spcBef>
              <a:spcAft>
                <a:spcPts val="0"/>
              </a:spcAft>
              <a:buSzPts val="1800"/>
              <a:buChar char="●"/>
            </a:pPr>
            <a:r>
              <a:rPr lang="en"/>
              <a:t>1. Master file control time for synchronization in Helics</a:t>
            </a:r>
            <a:endParaRPr/>
          </a:p>
          <a:p>
            <a:pPr indent="-342900" lvl="0" marL="457200" rtl="0" algn="l">
              <a:spcBef>
                <a:spcPts val="0"/>
              </a:spcBef>
              <a:spcAft>
                <a:spcPts val="0"/>
              </a:spcAft>
              <a:buSzPts val="1800"/>
              <a:buChar char="●"/>
            </a:pPr>
            <a:r>
              <a:rPr lang="en"/>
              <a:t>2</a:t>
            </a:r>
            <a:r>
              <a:rPr lang="en"/>
              <a:t>. Experiment with the time step for sending and receiving data (doing things super fast, look into an in-between middle time)</a:t>
            </a:r>
            <a:endParaRPr/>
          </a:p>
          <a:p>
            <a:pPr indent="-342900" lvl="0" marL="457200" rtl="0" algn="l">
              <a:spcBef>
                <a:spcPts val="0"/>
              </a:spcBef>
              <a:spcAft>
                <a:spcPts val="0"/>
              </a:spcAft>
              <a:buSzPts val="1800"/>
              <a:buChar char="●"/>
            </a:pPr>
            <a:r>
              <a:rPr lang="en"/>
              <a:t>3. </a:t>
            </a:r>
            <a:r>
              <a:rPr lang="en"/>
              <a:t>Bi-directional data transfer</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 </a:t>
            </a:r>
            <a:r>
              <a:rPr lang="en"/>
              <a:t>Master file control time synchronization: Helics doesn’t have this, it’s based on the period you set for each federate. It works by: federate requests time from broker. Broker checks if other federates have finished simulating that time period. If </a:t>
            </a:r>
            <a:r>
              <a:rPr lang="en"/>
              <a:t>they're</a:t>
            </a:r>
            <a:r>
              <a:rPr lang="en"/>
              <a:t> done, federate is granted time. If not, it waits.</a:t>
            </a:r>
            <a:endParaRPr/>
          </a:p>
          <a:p>
            <a:pPr indent="-317500" lvl="1" marL="914400" rtl="0" algn="l">
              <a:spcBef>
                <a:spcPts val="0"/>
              </a:spcBef>
              <a:spcAft>
                <a:spcPts val="0"/>
              </a:spcAft>
              <a:buSzPts val="1400"/>
              <a:buChar char="○"/>
            </a:pPr>
            <a:r>
              <a:rPr lang="en"/>
              <a:t>Ex. Charger simulates charging from 1:00 - 1:01. Asks broker if it can simulate for time 1:01-1:02. Broker checks if other federates have completed their simulation for time 1:00-1:01. If yes, then grants time to the federates. If a federate </a:t>
            </a:r>
            <a:r>
              <a:rPr lang="en"/>
              <a:t>isn't</a:t>
            </a:r>
            <a:r>
              <a:rPr lang="en"/>
              <a:t> done yet, the broker tells the other federates to wait.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2. Experiment with the time step for sending and receiving data. Helics documentation states that there are basically 3 ways of doing this.</a:t>
            </a:r>
            <a:endParaRPr/>
          </a:p>
          <a:p>
            <a:pPr indent="-325755" lvl="0" marL="457200" rtl="0" algn="l">
              <a:spcBef>
                <a:spcPts val="1200"/>
              </a:spcBef>
              <a:spcAft>
                <a:spcPts val="0"/>
              </a:spcAft>
              <a:buSzPct val="100000"/>
              <a:buChar char="●"/>
            </a:pPr>
            <a:r>
              <a:rPr lang="en"/>
              <a:t>Option 1: Helics documentation states that the highest levels of performance is: single core inside a single multi-threaded application (with typically one thread per federate).</a:t>
            </a:r>
            <a:endParaRPr/>
          </a:p>
          <a:p>
            <a:pPr indent="-304165" lvl="1" marL="914400" rtl="0" algn="l">
              <a:spcBef>
                <a:spcPts val="0"/>
              </a:spcBef>
              <a:spcAft>
                <a:spcPts val="0"/>
              </a:spcAft>
              <a:buSzPct val="100000"/>
              <a:buChar char="○"/>
            </a:pPr>
            <a:r>
              <a:rPr lang="en"/>
              <a:t>Have to be super careful with this one. Each thread would need to be running something that doesn’t depend on another actively running thread, due to Helics time management system.</a:t>
            </a:r>
            <a:endParaRPr/>
          </a:p>
          <a:p>
            <a:pPr indent="-325755" lvl="0" marL="457200" rtl="0" algn="l">
              <a:spcBef>
                <a:spcPts val="0"/>
              </a:spcBef>
              <a:spcAft>
                <a:spcPts val="0"/>
              </a:spcAft>
              <a:buSzPct val="100000"/>
              <a:buChar char="●"/>
            </a:pPr>
            <a:r>
              <a:rPr lang="en"/>
              <a:t>Option 2: Helics documentation says for computationally heavy simulations, you may need to spread the federates out across a number of compute nodes to give each federate the resources it needs.</a:t>
            </a:r>
            <a:endParaRPr/>
          </a:p>
          <a:p>
            <a:pPr indent="-325755" lvl="0" marL="457200" rtl="0" algn="l">
              <a:spcBef>
                <a:spcPts val="0"/>
              </a:spcBef>
              <a:spcAft>
                <a:spcPts val="0"/>
              </a:spcAft>
              <a:buSzPct val="100000"/>
              <a:buChar char="●"/>
            </a:pPr>
            <a:r>
              <a:rPr lang="en"/>
              <a:t>Option 3: Helics documentation also suggests having a root broker, which has sub brokers communicating with it from separate computers. This requires that the federates mainly communicate with the other federates on the same computer, and not much with the ones outside of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Questions:</a:t>
            </a:r>
            <a:endParaRPr/>
          </a:p>
          <a:p>
            <a:pPr indent="-342900" lvl="0" marL="457200" rtl="0" algn="l">
              <a:spcBef>
                <a:spcPts val="1200"/>
              </a:spcBef>
              <a:spcAft>
                <a:spcPts val="0"/>
              </a:spcAft>
              <a:buSzPts val="1800"/>
              <a:buChar char="●"/>
            </a:pPr>
            <a:r>
              <a:rPr lang="en"/>
              <a:t>Santa fe model, what kind of messages are the 70k busses?? Are they all different or can they be grouped? </a:t>
            </a:r>
            <a:endParaRPr/>
          </a:p>
          <a:p>
            <a:pPr indent="-317500" lvl="1" marL="914400" rtl="0" algn="l">
              <a:spcBef>
                <a:spcPts val="0"/>
              </a:spcBef>
              <a:spcAft>
                <a:spcPts val="0"/>
              </a:spcAft>
              <a:buSzPts val="1400"/>
              <a:buChar char="○"/>
            </a:pPr>
            <a:r>
              <a:rPr lang="en"/>
              <a:t>If they can be grouped, you assign each grouping its own broker for increased performance. (Battery/charger example just has one broker)</a:t>
            </a:r>
            <a:endParaRPr/>
          </a:p>
          <a:p>
            <a:pPr indent="-342900" lvl="0" marL="457200" rtl="0" algn="l">
              <a:spcBef>
                <a:spcPts val="0"/>
              </a:spcBef>
              <a:spcAft>
                <a:spcPts val="0"/>
              </a:spcAft>
              <a:buSzPts val="1800"/>
              <a:buChar char="●"/>
            </a:pPr>
            <a:r>
              <a:rPr lang="en"/>
              <a:t>Does everything on the Santa Fe model happen simultaneously, or are there always certain things that run before other things?</a:t>
            </a:r>
            <a:endParaRPr/>
          </a:p>
          <a:p>
            <a:pPr indent="-342900" lvl="0" marL="457200" rtl="0" algn="l">
              <a:spcBef>
                <a:spcPts val="0"/>
              </a:spcBef>
              <a:spcAft>
                <a:spcPts val="0"/>
              </a:spcAft>
              <a:buSzPts val="1800"/>
              <a:buChar char="●"/>
            </a:pPr>
            <a:r>
              <a:rPr lang="en"/>
              <a:t>Are there portions of the Santa Fe model that can be grouped together, and don’t need to communicate with each other much?</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Dug some into vulnerabilities, have not found anything yet that </a:t>
            </a:r>
            <a:r>
              <a:rPr lang="en"/>
              <a:t>would be of use</a:t>
            </a:r>
            <a:endParaRPr/>
          </a:p>
          <a:p>
            <a:pPr indent="-342900" lvl="0" marL="457200" rtl="0" algn="l">
              <a:spcBef>
                <a:spcPts val="0"/>
              </a:spcBef>
              <a:spcAft>
                <a:spcPts val="0"/>
              </a:spcAft>
              <a:buSzPts val="1800"/>
              <a:buChar char="●"/>
            </a:pPr>
            <a:r>
              <a:rPr lang="en"/>
              <a:t>Problem: The vm’s are not on the same network as each other, so we cannot initiate attacks from one vm to another. A LAN needs to be set up for each of the VM’s to be able to talk to each other. I do not have the permissions for this.</a:t>
            </a:r>
            <a:endParaRPr/>
          </a:p>
          <a:p>
            <a:pPr indent="-342900" lvl="0" marL="457200" rtl="0" algn="l">
              <a:spcBef>
                <a:spcPts val="0"/>
              </a:spcBef>
              <a:spcAft>
                <a:spcPts val="0"/>
              </a:spcAft>
              <a:buSzPts val="1800"/>
              <a:buChar char="●"/>
            </a:pPr>
            <a:r>
              <a:rPr lang="en"/>
              <a:t>Got LOIC to run on most of the ubuntu vm’s and the kali vm.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